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97" r:id="rId5"/>
    <p:sldId id="273" r:id="rId6"/>
    <p:sldId id="303" r:id="rId7"/>
    <p:sldId id="304" r:id="rId8"/>
    <p:sldId id="334" r:id="rId9"/>
    <p:sldId id="339" r:id="rId10"/>
    <p:sldId id="340" r:id="rId11"/>
    <p:sldId id="332" r:id="rId12"/>
    <p:sldId id="336" r:id="rId13"/>
    <p:sldId id="337" r:id="rId14"/>
    <p:sldId id="338" r:id="rId15"/>
    <p:sldId id="293" r:id="rId16"/>
    <p:sldId id="320" r:id="rId17"/>
    <p:sldId id="321" r:id="rId18"/>
    <p:sldId id="322" r:id="rId19"/>
    <p:sldId id="323" r:id="rId20"/>
    <p:sldId id="335" r:id="rId21"/>
    <p:sldId id="333" r:id="rId22"/>
    <p:sldId id="328" r:id="rId23"/>
    <p:sldId id="329" r:id="rId24"/>
    <p:sldId id="296" r:id="rId25"/>
    <p:sldId id="312" r:id="rId26"/>
    <p:sldId id="306" r:id="rId27"/>
    <p:sldId id="286" r:id="rId28"/>
    <p:sldId id="309" r:id="rId29"/>
    <p:sldId id="310" r:id="rId30"/>
    <p:sldId id="327" r:id="rId31"/>
    <p:sldId id="294" r:id="rId32"/>
    <p:sldId id="300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Lbls>
            <c:dLbl>
              <c:idx val="0"/>
              <c:layout>
                <c:manualLayout>
                  <c:x val="0.11344129153667111"/>
                  <c:y val="7.5080154212484726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Local 25%  $2.5 million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1202396870202545"/>
                  <c:y val="-4.233574158692857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Total</a:t>
                    </a:r>
                  </a:p>
                  <a:p>
                    <a:r>
                      <a:rPr lang="en-US" b="1"/>
                      <a:t> $10 million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5016602287921558"/>
                  <c:y val="2.670658156065349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CRS 75% $7.5 million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Sheet1!$A$7:$A$8</c:f>
              <c:strCache>
                <c:ptCount val="2"/>
                <c:pt idx="0">
                  <c:v>Local 25%</c:v>
                </c:pt>
                <c:pt idx="1">
                  <c:v>CRS 75%</c:v>
                </c:pt>
              </c:strCache>
            </c:strRef>
          </c:cat>
          <c:val>
            <c:numRef>
              <c:f>Sheet1!$B$7:$B$8</c:f>
              <c:numCache>
                <c:formatCode>_("$"* #,##0_);_("$"* \(#,##0\);_("$"* "-"??_);_(@_)</c:formatCode>
                <c:ptCount val="2"/>
                <c:pt idx="0">
                  <c:v>2500000</c:v>
                </c:pt>
                <c:pt idx="1">
                  <c:v>7500000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  <c:spPr>
        <a:ln>
          <a:noFill/>
        </a:ln>
      </c:spPr>
    </c:plotArea>
    <c:plotVisOnly val="1"/>
    <c:dispBlanksAs val="gap"/>
    <c:showDLblsOverMax val="0"/>
  </c:chart>
  <c:spPr>
    <a:noFill/>
    <a:ln w="38100" cmpd="sng">
      <a:solidFill>
        <a:srgbClr val="7030A0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20AA-2CFF-4C3B-85B4-8FCBCD4BABBB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0701-19F9-4BAE-A9C0-734745809E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0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44A9-C884-461B-9397-BCD1B5CEB61B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F809-2888-459F-BD13-E5EEEFDC63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9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F809-2888-459F-BD13-E5EEEFDC63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7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first</a:t>
            </a:r>
            <a:r>
              <a:rPr lang="en-US" baseline="0" dirty="0" smtClean="0"/>
              <a:t> time this year CRS sent checks back to the dioceses for 25% of donations we received outside of normal diocesan collection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F809-2888-459F-BD13-E5EEEFDC630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F809-2888-459F-BD13-E5EEEFDC630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F809-2888-459F-BD13-E5EEEFDC630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Here’s full list of countries</a:t>
            </a:r>
            <a:r>
              <a:rPr lang="en-US" baseline="0" dirty="0" smtClean="0"/>
              <a:t> featured in Spiritual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F809-2888-459F-BD13-E5EEEFDC630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F809-2888-459F-BD13-E5EEEFDC630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7BDE3-BB6A-4AE4-A607-83C73275A14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82E1-FFAC-4E7B-8D34-9670F9BA7F45}" type="datetimeFigureOut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51437-44DB-418B-AEC1-5A7EE4EAB3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rsricebowl.org/es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953000"/>
            <a:ext cx="6248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Diocesan Director</a:t>
            </a:r>
          </a:p>
          <a:p>
            <a:pPr algn="ctr"/>
            <a:r>
              <a:rPr lang="en-US" sz="2400" b="1" dirty="0" smtClean="0">
                <a:latin typeface="Garamond" pitchFamily="18" charset="0"/>
              </a:rPr>
              <a:t>Briefing for 2014 Lenten Season</a:t>
            </a:r>
          </a:p>
          <a:p>
            <a:pPr algn="ctr"/>
            <a:r>
              <a:rPr lang="en-US" sz="1400" b="1" dirty="0" smtClean="0">
                <a:latin typeface="Garamond" pitchFamily="18" charset="0"/>
              </a:rPr>
              <a:t>January 16</a:t>
            </a:r>
            <a:r>
              <a:rPr lang="en-US" sz="1400" b="1" smtClean="0">
                <a:latin typeface="Garamond" pitchFamily="18" charset="0"/>
              </a:rPr>
              <a:t>, 2014</a:t>
            </a:r>
            <a:endParaRPr lang="en-US" sz="1400" b="1" dirty="0" smtClean="0">
              <a:latin typeface="Garamond" pitchFamily="18" charset="0"/>
            </a:endParaRPr>
          </a:p>
        </p:txBody>
      </p:sp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2" cstate="print"/>
          <a:srcRect t="14386" b="23860"/>
          <a:stretch>
            <a:fillRect/>
          </a:stretch>
        </p:blipFill>
        <p:spPr>
          <a:xfrm>
            <a:off x="1524000" y="1449405"/>
            <a:ext cx="6248400" cy="289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Resources for Families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36069" r="91421" b="41145"/>
          <a:stretch/>
        </p:blipFill>
        <p:spPr bwMode="auto">
          <a:xfrm>
            <a:off x="228600" y="1219200"/>
            <a:ext cx="1341991" cy="17526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39584" r="84265" b="37759"/>
          <a:stretch/>
        </p:blipFill>
        <p:spPr bwMode="auto">
          <a:xfrm>
            <a:off x="1615558" y="1581150"/>
            <a:ext cx="136809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t="39845" r="77211" b="37759"/>
          <a:stretch/>
        </p:blipFill>
        <p:spPr bwMode="auto">
          <a:xfrm>
            <a:off x="2983655" y="1257300"/>
            <a:ext cx="137425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t="39194" r="70181" b="37759"/>
          <a:stretch/>
        </p:blipFill>
        <p:spPr bwMode="auto">
          <a:xfrm>
            <a:off x="4396013" y="1581150"/>
            <a:ext cx="1391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6" t="39324" r="56224" b="37759"/>
          <a:stretch/>
        </p:blipFill>
        <p:spPr bwMode="auto">
          <a:xfrm>
            <a:off x="5799318" y="1143000"/>
            <a:ext cx="143968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3" t="34376" r="1134" b="45181"/>
          <a:stretch/>
        </p:blipFill>
        <p:spPr bwMode="auto">
          <a:xfrm>
            <a:off x="7264400" y="1546894"/>
            <a:ext cx="1481842" cy="1710656"/>
          </a:xfrm>
          <a:prstGeom prst="round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13" y="35052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 you journey through the weeks of Lent…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dirty="0" smtClean="0"/>
              <a:t>Learn about the </a:t>
            </a:r>
            <a:r>
              <a:rPr lang="en-US" b="1" dirty="0" smtClean="0"/>
              <a:t>2014 Featured Countries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dirty="0" smtClean="0"/>
              <a:t>Reflect on the importance of </a:t>
            </a:r>
            <a:r>
              <a:rPr lang="en-US" b="1" dirty="0" smtClean="0"/>
              <a:t>Catholic social teaching </a:t>
            </a:r>
            <a:r>
              <a:rPr lang="en-US" dirty="0" smtClean="0"/>
              <a:t>principles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dirty="0" smtClean="0"/>
              <a:t>Encounter Christ through the </a:t>
            </a:r>
            <a:r>
              <a:rPr lang="en-US" b="1" dirty="0" smtClean="0"/>
              <a:t>Stations of the Cross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dirty="0" smtClean="0"/>
              <a:t>Read passages from </a:t>
            </a:r>
            <a:r>
              <a:rPr lang="en-US" b="1" dirty="0" smtClean="0"/>
              <a:t>Scripture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dirty="0" smtClean="0"/>
              <a:t>Prepare a </a:t>
            </a:r>
            <a:r>
              <a:rPr lang="en-US" b="1" dirty="0" smtClean="0"/>
              <a:t>Simple Meal </a:t>
            </a:r>
            <a:r>
              <a:rPr lang="en-US" dirty="0" smtClean="0"/>
              <a:t>with your family on Fridays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dirty="0" smtClean="0"/>
              <a:t>Hear </a:t>
            </a:r>
            <a:r>
              <a:rPr lang="en-US" b="1" dirty="0" smtClean="0"/>
              <a:t>Thoughts from Pope Francis</a:t>
            </a:r>
          </a:p>
          <a:p>
            <a:pPr marL="742950" lvl="1" indent="-285750">
              <a:buFont typeface="Calibri" panose="020F0502020204030204" pitchFamily="34" charset="0"/>
              <a:buChar char="†"/>
            </a:pPr>
            <a:r>
              <a:rPr lang="en-US" b="1" dirty="0" smtClean="0"/>
              <a:t>Give </a:t>
            </a:r>
            <a:r>
              <a:rPr lang="en-US" dirty="0" smtClean="0"/>
              <a:t>to your Rice Bowl through fun and engaging activities</a:t>
            </a:r>
            <a:endParaRPr lang="en-US" b="1" dirty="0" smtClean="0"/>
          </a:p>
          <a:p>
            <a:pPr marL="742950" lvl="1" indent="-285750">
              <a:buFont typeface="Calibri" panose="020F0502020204030204" pitchFamily="34" charset="0"/>
              <a:buChar char="†"/>
            </a:pPr>
            <a:endParaRPr lang="en-US" dirty="0" smtClean="0"/>
          </a:p>
          <a:p>
            <a:pPr lvl="6"/>
            <a:endParaRPr lang="en-US" dirty="0"/>
          </a:p>
        </p:txBody>
      </p:sp>
      <p:pic>
        <p:nvPicPr>
          <p:cNvPr id="12" name="Picture 11" descr="CRS Rice Bowl logo - Engli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6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Resources for Families</a:t>
            </a:r>
            <a:endParaRPr lang="en-US" dirty="0"/>
          </a:p>
        </p:txBody>
      </p:sp>
      <p:pic>
        <p:nvPicPr>
          <p:cNvPr id="7" name="Picture 6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35416" r="51324" b="19922"/>
          <a:stretch/>
        </p:blipFill>
        <p:spPr bwMode="auto">
          <a:xfrm>
            <a:off x="0" y="2057400"/>
            <a:ext cx="9144000" cy="35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5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Countries Featured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81600"/>
          </a:xfrm>
          <a:ln cap="rnd">
            <a:noFill/>
          </a:ln>
        </p:spPr>
        <p:txBody>
          <a:bodyPr numCol="2">
            <a:noAutofit/>
          </a:bodyPr>
          <a:lstStyle/>
          <a:p>
            <a:pPr>
              <a:buBlip>
                <a:blip r:embed="rId3"/>
              </a:buBlip>
            </a:pPr>
            <a:endParaRPr lang="en-US" sz="2000" dirty="0" smtClean="0"/>
          </a:p>
          <a:p>
            <a:pPr>
              <a:buBlip>
                <a:blip r:embed="rId3"/>
              </a:buBlip>
            </a:pPr>
            <a:r>
              <a:rPr lang="en-US" sz="2000" dirty="0" smtClean="0"/>
              <a:t>Kenya</a:t>
            </a:r>
          </a:p>
          <a:p>
            <a:pPr lvl="1">
              <a:buBlip>
                <a:blip r:embed="rId4"/>
              </a:buBlip>
            </a:pPr>
            <a:r>
              <a:rPr lang="en-US" sz="1600" dirty="0" smtClean="0"/>
              <a:t>Developing Employment Opportunities </a:t>
            </a:r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1600" dirty="0" smtClean="0"/>
              <a:t>Sacredness and Dignity of the Human Person</a:t>
            </a:r>
          </a:p>
          <a:p>
            <a:pPr>
              <a:buBlip>
                <a:blip r:embed="rId3"/>
              </a:buBlip>
            </a:pPr>
            <a:r>
              <a:rPr lang="en-US" sz="2000" dirty="0"/>
              <a:t>Guatemala</a:t>
            </a:r>
          </a:p>
          <a:p>
            <a:pPr lvl="1">
              <a:buBlip>
                <a:blip r:embed="rId4"/>
              </a:buBlip>
            </a:pPr>
            <a:r>
              <a:rPr lang="en-US" sz="1600" dirty="0"/>
              <a:t>Childhood Education</a:t>
            </a:r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1600" dirty="0"/>
              <a:t>Rights and Responsibilities </a:t>
            </a:r>
            <a:endParaRPr lang="en-US" sz="1600" dirty="0" smtClean="0"/>
          </a:p>
          <a:p>
            <a:pPr>
              <a:buBlip>
                <a:blip r:embed="rId3"/>
              </a:buBlip>
            </a:pPr>
            <a:r>
              <a:rPr lang="en-US" sz="2000" dirty="0" smtClean="0"/>
              <a:t>Philippines </a:t>
            </a:r>
            <a:endParaRPr lang="en-US" sz="2000" dirty="0"/>
          </a:p>
          <a:p>
            <a:pPr lvl="1">
              <a:buBlip>
                <a:blip r:embed="rId4"/>
              </a:buBlip>
            </a:pPr>
            <a:r>
              <a:rPr lang="en-US" sz="1600" dirty="0" smtClean="0"/>
              <a:t>Emergency Response and Rebuilding</a:t>
            </a:r>
            <a:endParaRPr lang="en-US" sz="1600" dirty="0"/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1600" dirty="0" smtClean="0"/>
              <a:t>Option for the Poor</a:t>
            </a:r>
            <a:endParaRPr lang="en-US" sz="1600" dirty="0"/>
          </a:p>
          <a:p>
            <a:pPr>
              <a:buBlip>
                <a:blip r:embed="rId3"/>
              </a:buBlip>
            </a:pPr>
            <a:r>
              <a:rPr lang="en-US" sz="2000" dirty="0" smtClean="0"/>
              <a:t>Malawi </a:t>
            </a:r>
            <a:endParaRPr lang="en-US" sz="2000" dirty="0"/>
          </a:p>
          <a:p>
            <a:pPr lvl="1">
              <a:buBlip>
                <a:blip r:embed="rId4"/>
              </a:buBlip>
            </a:pPr>
            <a:r>
              <a:rPr lang="en-US" sz="1600" dirty="0" smtClean="0"/>
              <a:t>Agricultural Development</a:t>
            </a:r>
            <a:endParaRPr lang="en-US" sz="1600" dirty="0"/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1600" dirty="0" smtClean="0"/>
              <a:t>Dignity of Work and Rights of Workers</a:t>
            </a:r>
          </a:p>
          <a:p>
            <a:pPr>
              <a:buBlip>
                <a:blip r:embed="rId3"/>
              </a:buBlip>
            </a:pPr>
            <a:endParaRPr lang="en-US" sz="2000" dirty="0" smtClean="0"/>
          </a:p>
          <a:p>
            <a:pPr>
              <a:buBlip>
                <a:blip r:embed="rId3"/>
              </a:buBlip>
            </a:pPr>
            <a:endParaRPr lang="en-US" sz="2000" dirty="0"/>
          </a:p>
          <a:p>
            <a:pPr>
              <a:buBlip>
                <a:blip r:embed="rId3"/>
              </a:buBlip>
            </a:pPr>
            <a:endParaRPr lang="en-US" sz="2000" dirty="0" smtClean="0"/>
          </a:p>
          <a:p>
            <a:pPr>
              <a:buBlip>
                <a:blip r:embed="rId3"/>
              </a:buBlip>
            </a:pPr>
            <a:r>
              <a:rPr lang="en-US" sz="2000" dirty="0" smtClean="0"/>
              <a:t>Haiti</a:t>
            </a:r>
            <a:endParaRPr lang="en-US" sz="2000" dirty="0"/>
          </a:p>
          <a:p>
            <a:pPr lvl="1">
              <a:buBlip>
                <a:blip r:embed="rId4"/>
              </a:buBlip>
            </a:pPr>
            <a:r>
              <a:rPr lang="en-US" sz="1600" dirty="0" smtClean="0"/>
              <a:t>Mother and Child Healthcare</a:t>
            </a:r>
            <a:endParaRPr lang="en-US" sz="1600" dirty="0"/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1600" dirty="0" smtClean="0"/>
              <a:t>Social Nature of Humanity </a:t>
            </a:r>
            <a:endParaRPr lang="en-US" sz="1600" dirty="0"/>
          </a:p>
          <a:p>
            <a:pPr>
              <a:buBlip>
                <a:blip r:embed="rId3"/>
              </a:buBlip>
            </a:pPr>
            <a:r>
              <a:rPr lang="en-US" sz="2000" dirty="0" smtClean="0"/>
              <a:t>Santa Fe, NM</a:t>
            </a:r>
            <a:endParaRPr lang="en-US" sz="2000" dirty="0"/>
          </a:p>
          <a:p>
            <a:pPr lvl="1">
              <a:buBlip>
                <a:blip r:embed="rId4"/>
              </a:buBlip>
            </a:pPr>
            <a:r>
              <a:rPr lang="en-US" sz="1600" dirty="0" smtClean="0"/>
              <a:t>Local 25 percent</a:t>
            </a:r>
            <a:endParaRPr lang="en-US" sz="1600" dirty="0"/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1600" dirty="0" smtClean="0"/>
              <a:t>Global Solidarity </a:t>
            </a:r>
            <a:endParaRPr lang="en-US" sz="1600" dirty="0"/>
          </a:p>
          <a:p>
            <a:pPr lvl="1">
              <a:buFont typeface="Calibri" panose="020F0502020204030204" pitchFamily="34" charset="0"/>
              <a:buChar char="†"/>
            </a:pPr>
            <a:endParaRPr lang="en-US" sz="1600" dirty="0"/>
          </a:p>
          <a:p>
            <a:pPr lvl="1">
              <a:buFont typeface="Calibri" panose="020F0502020204030204" pitchFamily="34" charset="0"/>
              <a:buChar char="†"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Calibri" panose="020F0502020204030204" pitchFamily="34" charset="0"/>
              <a:buChar char="†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3873929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 Catholic, Lenten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934200" cy="4419600"/>
          </a:xfrm>
        </p:spPr>
        <p:txBody>
          <a:bodyPr>
            <a:normAutofit fontScale="77500" lnSpcReduction="20000"/>
          </a:bodyPr>
          <a:lstStyle/>
          <a:p>
            <a:pPr>
              <a:buFont typeface="Calibri" panose="020F0502020204030204" pitchFamily="34" charset="0"/>
              <a:buChar char="†"/>
            </a:pPr>
            <a:endParaRPr lang="en-US" sz="2400" b="1" dirty="0"/>
          </a:p>
          <a:p>
            <a:pPr>
              <a:buFont typeface="Calibri" panose="020F0502020204030204" pitchFamily="34" charset="0"/>
              <a:buChar char="†"/>
            </a:pPr>
            <a:endParaRPr lang="en-US" sz="2400" dirty="0"/>
          </a:p>
          <a:p>
            <a:pPr>
              <a:buFont typeface="Calibri" panose="020F0502020204030204" pitchFamily="34" charset="0"/>
              <a:buChar char="†"/>
            </a:pPr>
            <a:r>
              <a:rPr lang="en-US" b="1" dirty="0" smtClean="0"/>
              <a:t>CRS Rice Bowl mobile app </a:t>
            </a:r>
            <a:r>
              <a:rPr lang="en-US" dirty="0" smtClean="0"/>
              <a:t>(available for iPhone and Android)</a:t>
            </a:r>
          </a:p>
          <a:p>
            <a:pPr>
              <a:buFont typeface="Calibri" panose="020F0502020204030204" pitchFamily="34" charset="0"/>
              <a:buChar char="†"/>
            </a:pPr>
            <a:endParaRPr lang="en-US" sz="1400" dirty="0" smtClean="0"/>
          </a:p>
          <a:p>
            <a:pPr>
              <a:buFont typeface="Calibri" panose="020F0502020204030204" pitchFamily="34" charset="0"/>
              <a:buChar char="†"/>
            </a:pPr>
            <a:r>
              <a:rPr lang="en-US" b="1" dirty="0" smtClean="0"/>
              <a:t>Daily reflections </a:t>
            </a:r>
            <a:r>
              <a:rPr lang="en-US" dirty="0" smtClean="0"/>
              <a:t>sent directly to your phone </a:t>
            </a:r>
          </a:p>
          <a:p>
            <a:pPr>
              <a:buFont typeface="Calibri" panose="020F0502020204030204" pitchFamily="34" charset="0"/>
              <a:buChar char="†"/>
            </a:pPr>
            <a:endParaRPr lang="en-US" sz="1400" dirty="0" smtClean="0"/>
          </a:p>
          <a:p>
            <a:pPr>
              <a:buFont typeface="Calibri" panose="020F0502020204030204" pitchFamily="34" charset="0"/>
              <a:buChar char="†"/>
            </a:pPr>
            <a:r>
              <a:rPr lang="en-US" dirty="0" smtClean="0"/>
              <a:t>Track your Lenten sacrifices and</a:t>
            </a:r>
            <a:r>
              <a:rPr lang="en-US" b="1" dirty="0" smtClean="0"/>
              <a:t> fill up your “Virtual Rice Bowl”</a:t>
            </a:r>
          </a:p>
          <a:p>
            <a:pPr>
              <a:buFont typeface="Calibri" panose="020F0502020204030204" pitchFamily="34" charset="0"/>
              <a:buChar char="†"/>
            </a:pPr>
            <a:endParaRPr lang="en-US" sz="1500" b="1" dirty="0" smtClean="0"/>
          </a:p>
          <a:p>
            <a:pPr>
              <a:buFont typeface="Calibri" panose="020F0502020204030204" pitchFamily="34" charset="0"/>
              <a:buChar char="†"/>
            </a:pPr>
            <a:r>
              <a:rPr lang="en-US" dirty="0" smtClean="0"/>
              <a:t>Find meatless </a:t>
            </a:r>
            <a:r>
              <a:rPr lang="en-US" b="1" dirty="0" smtClean="0"/>
              <a:t>recipes</a:t>
            </a:r>
            <a:r>
              <a:rPr lang="en-US" dirty="0" smtClean="0"/>
              <a:t> and </a:t>
            </a:r>
            <a:r>
              <a:rPr lang="en-US" b="1" dirty="0" smtClean="0"/>
              <a:t>Stories of Hope</a:t>
            </a:r>
          </a:p>
          <a:p>
            <a:pPr>
              <a:buFont typeface="Calibri" panose="020F0502020204030204" pitchFamily="34" charset="0"/>
              <a:buChar char="†"/>
            </a:pPr>
            <a:endParaRPr lang="en-US" sz="1600" b="1" dirty="0" smtClean="0"/>
          </a:p>
          <a:p>
            <a:pPr>
              <a:buFont typeface="Calibri" panose="020F0502020204030204" pitchFamily="34" charset="0"/>
              <a:buChar char="†"/>
            </a:pPr>
            <a:r>
              <a:rPr lang="en-US" b="1" i="1" dirty="0" smtClean="0"/>
              <a:t>Free</a:t>
            </a:r>
            <a:r>
              <a:rPr lang="en-US" b="1" dirty="0" smtClean="0"/>
              <a:t> download available </a:t>
            </a:r>
            <a:r>
              <a:rPr lang="en-US" b="1" dirty="0" err="1" smtClean="0"/>
              <a:t>Febuary</a:t>
            </a:r>
            <a:r>
              <a:rPr lang="en-US" b="1" dirty="0" smtClean="0"/>
              <a:t> 5, 2014 </a:t>
            </a:r>
            <a:r>
              <a:rPr lang="en-US" dirty="0" smtClean="0"/>
              <a:t>in Apple store and Google Play Store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22082" y="2286000"/>
            <a:ext cx="1371600" cy="2590800"/>
            <a:chOff x="0" y="0"/>
            <a:chExt cx="923925" cy="1495425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923925" cy="14954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" y="152400"/>
              <a:ext cx="685800" cy="10858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8625" y="1352550"/>
              <a:ext cx="45719" cy="571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42875" y="1381125"/>
              <a:ext cx="190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1025" y="1381125"/>
              <a:ext cx="190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  <p:pic>
        <p:nvPicPr>
          <p:cNvPr id="1026" name="Picture 2" descr="C:\Users\emartin\Pictures\CRS Rice Bowl\RB 2014\app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7" y="2600841"/>
            <a:ext cx="642198" cy="7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83076"/>
            <a:ext cx="1371600" cy="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CRS Rice Bowl App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2"/>
          </a:xfrm>
        </p:spPr>
      </p:pic>
      <p:sp>
        <p:nvSpPr>
          <p:cNvPr id="5" name="TextBox 4"/>
          <p:cNvSpPr txBox="1"/>
          <p:nvPr/>
        </p:nvSpPr>
        <p:spPr>
          <a:xfrm>
            <a:off x="2286000" y="615251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Daily Reflections delivered to your phone</a:t>
            </a:r>
            <a:endParaRPr lang="en-US" b="1" dirty="0"/>
          </a:p>
        </p:txBody>
      </p:sp>
      <p:pic>
        <p:nvPicPr>
          <p:cNvPr id="7" name="Picture 6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47" y="1453968"/>
            <a:ext cx="1371600" cy="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CRS Rice Bowl App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2"/>
          </a:xfrm>
        </p:spPr>
      </p:pic>
      <p:sp>
        <p:nvSpPr>
          <p:cNvPr id="5" name="TextBox 4"/>
          <p:cNvSpPr txBox="1"/>
          <p:nvPr/>
        </p:nvSpPr>
        <p:spPr>
          <a:xfrm>
            <a:off x="2280821" y="6248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Make a Lenten Goal and track your sacrifices</a:t>
            </a:r>
            <a:endParaRPr lang="en-US" b="1" dirty="0"/>
          </a:p>
        </p:txBody>
      </p:sp>
      <p:pic>
        <p:nvPicPr>
          <p:cNvPr id="6" name="Picture 5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47" y="1453968"/>
            <a:ext cx="1371600" cy="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CRS Rice Bowl App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2280821" y="6248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Find Meatless Recipes, Videos, and Stories of Hope</a:t>
            </a:r>
            <a:endParaRPr lang="en-US" b="1" dirty="0"/>
          </a:p>
        </p:txBody>
      </p:sp>
      <p:pic>
        <p:nvPicPr>
          <p:cNvPr id="6" name="Picture 5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47" y="1453968"/>
            <a:ext cx="1371600" cy="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0"/>
            <a:ext cx="6553200" cy="1143000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</a:rPr>
              <a:t>Lenten Photo Challenge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05000"/>
            <a:ext cx="5486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Snap a photo of what you are doing for Lent </a:t>
            </a:r>
            <a:r>
              <a:rPr lang="en-US" sz="2000" b="1" dirty="0">
                <a:solidFill>
                  <a:srgbClr val="7030A0"/>
                </a:solidFill>
              </a:rPr>
              <a:t>…and </a:t>
            </a:r>
            <a:r>
              <a:rPr lang="en-US" b="1" i="1" u="sng" dirty="0">
                <a:solidFill>
                  <a:srgbClr val="7030A0"/>
                </a:solidFill>
              </a:rPr>
              <a:t>WIN! 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72200" y="3189368"/>
            <a:ext cx="2667000" cy="849232"/>
            <a:chOff x="5962897" y="2808368"/>
            <a:chExt cx="2667000" cy="849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897" y="2819400"/>
              <a:ext cx="838200" cy="838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665" y="2808368"/>
              <a:ext cx="849232" cy="8492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297" y="2819400"/>
              <a:ext cx="838200" cy="8382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09403" y="1143000"/>
            <a:ext cx="805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i="1" dirty="0" smtClean="0"/>
              <a:t>How do you do Rice Bowl?</a:t>
            </a:r>
            <a:endParaRPr 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191000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It begins Ash Wednesday, </a:t>
            </a:r>
          </a:p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March 5, 2014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410200"/>
            <a:ext cx="922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</a:rPr>
              <a:t>Want more info? </a:t>
            </a:r>
          </a:p>
          <a:p>
            <a:r>
              <a:rPr lang="en-US" sz="3000" dirty="0" smtClean="0"/>
              <a:t>Like us on Facebook. Follow us on Twitter. And stay tuned.</a:t>
            </a:r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66" y="5002403"/>
            <a:ext cx="1642134" cy="815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340">
            <a:off x="334810" y="2018167"/>
            <a:ext cx="2295758" cy="2684458"/>
          </a:xfrm>
          <a:prstGeom prst="rect">
            <a:avLst/>
          </a:prstGeom>
        </p:spPr>
      </p:pic>
      <p:pic>
        <p:nvPicPr>
          <p:cNvPr id="13" name="Picture 12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78" y="3048000"/>
            <a:ext cx="1333500" cy="9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CRS Rice Bowl’s Global Kitchen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29000" y="1752600"/>
            <a:ext cx="5257800" cy="4221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b="1" dirty="0" smtClean="0"/>
              <a:t>“CRS Rice Bowl’s Global Kitchen”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5 cooking shows featuring Fr. Leo </a:t>
            </a:r>
            <a:r>
              <a:rPr lang="en-US" dirty="0" err="1" smtClean="0"/>
              <a:t>Patalinghug</a:t>
            </a:r>
            <a:r>
              <a:rPr lang="en-US" dirty="0" smtClean="0"/>
              <a:t> from </a:t>
            </a:r>
            <a:r>
              <a:rPr lang="en-US" i="1" dirty="0" smtClean="0"/>
              <a:t>Grace Before Meals:</a:t>
            </a:r>
            <a:r>
              <a:rPr lang="en-US" dirty="0" smtClean="0"/>
              <a:t> available online Feb. 2014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3-minute videos highlight each of the meatless recipes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Printable and sharable recipe cards available at </a:t>
            </a:r>
            <a:r>
              <a:rPr lang="en-US" b="1" dirty="0" smtClean="0"/>
              <a:t>crsricebowl.org 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CRS Rice Bowl logo -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3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  <p:pic>
        <p:nvPicPr>
          <p:cNvPr id="8" name="Picture 7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242738" cy="8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1295400"/>
            <a:ext cx="2557103" cy="51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Community Reflections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0425"/>
            <a:ext cx="4038600" cy="41255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76254"/>
            <a:ext cx="4191000" cy="4373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Guided meditations for small faith-sharing groups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Perfect for: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University Students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College Campus Ministry, Resident Assistants in Dorms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Young Adult Ministry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crsricebowl.org/university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04" y="1066800"/>
            <a:ext cx="1242738" cy="8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Introductions/Agenda Review </a:t>
            </a:r>
          </a:p>
          <a:p>
            <a:pPr>
              <a:buFont typeface="Wingdings" pitchFamily="2" charset="2"/>
              <a:buChar char="ü"/>
            </a:pPr>
            <a:endParaRPr lang="en-US" sz="1400" b="1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Prayer</a:t>
            </a:r>
          </a:p>
          <a:p>
            <a:pPr>
              <a:buFont typeface="Wingdings" pitchFamily="2" charset="2"/>
              <a:buChar char="ü"/>
            </a:pPr>
            <a:endParaRPr lang="en-US" sz="1500" b="1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What is CRS Rice Bowl?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 smtClean="0"/>
              <a:t>2013 Record Year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 smtClean="0"/>
              <a:t>2014 Goal</a:t>
            </a:r>
            <a:r>
              <a:rPr lang="en-US" sz="2200" dirty="0" smtClean="0"/>
              <a:t>					</a:t>
            </a:r>
          </a:p>
          <a:p>
            <a:pPr marL="0" indent="0">
              <a:buNone/>
            </a:pPr>
            <a:endParaRPr lang="en-US" sz="1500" b="1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2014: </a:t>
            </a:r>
            <a:r>
              <a:rPr lang="en-US" sz="2600" dirty="0" smtClean="0"/>
              <a:t>What’s</a:t>
            </a:r>
            <a:r>
              <a:rPr lang="en-US" sz="2600" b="1" dirty="0" smtClean="0"/>
              <a:t> </a:t>
            </a:r>
            <a:r>
              <a:rPr lang="en-US" sz="3000" b="1" dirty="0"/>
              <a:t> </a:t>
            </a:r>
            <a:r>
              <a:rPr lang="en-US" sz="3000" b="1" dirty="0" smtClean="0"/>
              <a:t>  </a:t>
            </a:r>
            <a:r>
              <a:rPr lang="en-US" sz="2600" b="1" dirty="0" smtClean="0"/>
              <a:t>          </a:t>
            </a:r>
            <a:r>
              <a:rPr lang="en-US" sz="2600" dirty="0" smtClean="0"/>
              <a:t>and</a:t>
            </a:r>
            <a:r>
              <a:rPr lang="en-US" sz="2600" b="1" dirty="0" smtClean="0"/>
              <a:t> </a:t>
            </a:r>
            <a:r>
              <a:rPr lang="en-US" sz="3000" b="1" dirty="0" smtClean="0"/>
              <a:t>AWESOME</a:t>
            </a:r>
            <a:r>
              <a:rPr lang="en-US" sz="2600" dirty="0" smtClean="0"/>
              <a:t>?</a:t>
            </a:r>
            <a:r>
              <a:rPr lang="en-US" sz="2600" b="1" dirty="0" smtClean="0"/>
              <a:t> 	</a:t>
            </a:r>
            <a:endParaRPr lang="en-US" sz="2600" dirty="0" smtClean="0"/>
          </a:p>
          <a:p>
            <a:pPr>
              <a:buFont typeface="Wingdings" pitchFamily="2" charset="2"/>
              <a:buChar char="ü"/>
            </a:pPr>
            <a:endParaRPr lang="en-US" sz="1400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Resources for Parishes, Educators, and More</a:t>
            </a:r>
          </a:p>
          <a:p>
            <a:pPr>
              <a:buFont typeface="Wingdings" pitchFamily="2" charset="2"/>
              <a:buChar char="ü"/>
            </a:pPr>
            <a:endParaRPr lang="en-US" sz="1400" b="1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Key Dates</a:t>
            </a:r>
          </a:p>
          <a:p>
            <a:pPr>
              <a:buFont typeface="Wingdings" pitchFamily="2" charset="2"/>
              <a:buChar char="ü"/>
            </a:pPr>
            <a:endParaRPr lang="en-US" sz="1500" b="1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Resources and Best Practices for Dioceses</a:t>
            </a:r>
          </a:p>
          <a:p>
            <a:pPr>
              <a:buFont typeface="Wingdings" pitchFamily="2" charset="2"/>
              <a:buChar char="ü"/>
            </a:pPr>
            <a:endParaRPr lang="en-US" sz="1300" b="1" dirty="0" smtClean="0"/>
          </a:p>
          <a:p>
            <a:pPr>
              <a:buFont typeface="Wingdings" pitchFamily="2" charset="2"/>
              <a:buChar char="ü"/>
            </a:pPr>
            <a:r>
              <a:rPr lang="en-US" sz="2600" b="1" dirty="0" smtClean="0"/>
              <a:t>Questions/Discussion</a:t>
            </a:r>
            <a:r>
              <a:rPr lang="en-US" sz="2600" dirty="0" smtClean="0"/>
              <a:t>				</a:t>
            </a:r>
          </a:p>
          <a:p>
            <a:pPr>
              <a:buFont typeface="Wingdings" pitchFamily="2" charset="2"/>
              <a:buChar char="ü"/>
            </a:pPr>
            <a:endParaRPr lang="en-US" sz="1300" dirty="0" smtClean="0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  <p:pic>
        <p:nvPicPr>
          <p:cNvPr id="5" name="Picture 4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8617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Hispanic Ministry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3" y="1981200"/>
            <a:ext cx="4800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Culturally relevant resources and devotions </a:t>
            </a:r>
            <a:r>
              <a:rPr lang="en-US" b="1" dirty="0" smtClean="0"/>
              <a:t>foster faith sharing for Hispanic families</a:t>
            </a:r>
            <a:r>
              <a:rPr lang="en-US" dirty="0" smtClean="0"/>
              <a:t> and communities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Spanish language </a:t>
            </a:r>
            <a:r>
              <a:rPr lang="en-US" b="1" dirty="0" smtClean="0"/>
              <a:t>Rice Bowl and Calendar for families </a:t>
            </a:r>
            <a:r>
              <a:rPr lang="en-US" dirty="0" smtClean="0"/>
              <a:t>in the home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1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Stations of the Cross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Los </a:t>
            </a:r>
            <a:r>
              <a:rPr lang="en-US" b="1" dirty="0" err="1" smtClean="0"/>
              <a:t>Siete</a:t>
            </a:r>
            <a:r>
              <a:rPr lang="en-US" b="1" dirty="0" smtClean="0"/>
              <a:t> Dolores de Maria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Reflections on the </a:t>
            </a:r>
            <a:r>
              <a:rPr lang="en-US" b="1" dirty="0" smtClean="0"/>
              <a:t>Lives of the Saints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crsplatodearroz.org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http://upload.wikimedia.org/wikipedia/commons/d/db/OurLadyofChari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979754" cy="28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41370" r="58595" b="13595"/>
          <a:stretch/>
        </p:blipFill>
        <p:spPr bwMode="auto">
          <a:xfrm>
            <a:off x="4864286" y="1219200"/>
            <a:ext cx="4155398" cy="2286000"/>
          </a:xfrm>
          <a:prstGeom prst="rect">
            <a:avLst/>
          </a:prstGeom>
          <a:ln w="28575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143000"/>
            <a:ext cx="129260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S RICE BOW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85" y="5867400"/>
            <a:ext cx="149628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Faith Formation in Parishes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Coordinator’s Guide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Blessing of Rice Bowls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Prayer Intentions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Homily Notes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Stations of the Cross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End of Lent Offertory Procession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Engaging Parish Ministries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Small Faith-Sharing Groups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Youth Ministry &amp; </a:t>
            </a:r>
            <a:r>
              <a:rPr lang="en-US" dirty="0" err="1" smtClean="0"/>
              <a:t>Relig</a:t>
            </a:r>
            <a:r>
              <a:rPr lang="en-US" dirty="0" smtClean="0"/>
              <a:t> Ed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Whole Community Catechesis</a:t>
            </a:r>
          </a:p>
          <a:p>
            <a:pPr lvl="2">
              <a:buFont typeface="Wingdings" pitchFamily="2" charset="2"/>
              <a:buChar char="ü"/>
            </a:pPr>
            <a:endParaRPr lang="en-US" sz="1300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Available in (English and Spanish)</a:t>
            </a:r>
          </a:p>
          <a:p>
            <a:pPr>
              <a:buFont typeface="Wingdings" pitchFamily="2" charset="2"/>
              <a:buChar char="ü"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Online at </a:t>
            </a:r>
            <a:r>
              <a:rPr lang="en-US" b="1" dirty="0" smtClean="0">
                <a:solidFill>
                  <a:srgbClr val="7030A0"/>
                </a:solidFill>
              </a:rPr>
              <a:t>crsricebowl.org/parish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2050" name="Picture 2" descr="C:\Users\emartin\AppData\Local\Microsoft\Windows\Temporary Internet Files\Content.IE5\D2W7J1DM\USA201206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34" y="1981200"/>
            <a:ext cx="4374550" cy="29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867400"/>
            <a:ext cx="1062713" cy="533400"/>
          </a:xfrm>
          <a:prstGeom prst="rect">
            <a:avLst/>
          </a:prstGeom>
        </p:spPr>
      </p:pic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Faith Formation for Educators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/>
              <a:t>Educators’ Guide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Blessing of RBs Prayer Service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Letter to families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Lesson Plans Grades 1-12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Activity Worksheets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End of Lent Prayer Service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“Catholicism &amp; the World” </a:t>
            </a:r>
            <a:r>
              <a:rPr lang="en-US" dirty="0" smtClean="0"/>
              <a:t>Quiz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Catholic Identity: Examples from the Saints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Etc.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endParaRPr lang="en-US" sz="1200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Available in English or </a:t>
            </a:r>
            <a:r>
              <a:rPr lang="en-US" dirty="0" smtClean="0"/>
              <a:t>Spanish</a:t>
            </a:r>
          </a:p>
          <a:p>
            <a:pPr>
              <a:buFont typeface="Wingdings" pitchFamily="2" charset="2"/>
              <a:buChar char="ü"/>
            </a:pPr>
            <a:endParaRPr lang="en-US" sz="15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Online: </a:t>
            </a:r>
            <a:r>
              <a:rPr lang="en-US" b="1" dirty="0" smtClean="0">
                <a:solidFill>
                  <a:srgbClr val="7030A0"/>
                </a:solidFill>
              </a:rPr>
              <a:t>crsricebowl.org/schools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emartin\AppData\Local\Microsoft\Windows\Temporary Internet Files\Content.IE5\D2W7J1DM\USA2011052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4" y="2209800"/>
            <a:ext cx="4117516" cy="27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3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Additional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Poster</a:t>
            </a:r>
            <a:r>
              <a:rPr lang="en-US" dirty="0" smtClean="0"/>
              <a:t> (English or Spanish)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Display</a:t>
            </a:r>
            <a:r>
              <a:rPr lang="en-US" dirty="0" smtClean="0"/>
              <a:t> (Bi-lingual)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DVD</a:t>
            </a:r>
            <a:r>
              <a:rPr lang="en-US" dirty="0" smtClean="0"/>
              <a:t> (Bi-lingual)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Videos from Kenya, Guatemala, Philippines, Malawi, Haiti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Video testimonial of family using CRS Rice Bowl for faith formation in the home (Spanish, w/English subtitles)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26708" r="67789" b="8593"/>
          <a:stretch/>
        </p:blipFill>
        <p:spPr bwMode="auto">
          <a:xfrm>
            <a:off x="4809826" y="1600200"/>
            <a:ext cx="3715348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crsricebowl.org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10442" y="1684336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Rice Bowl website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Simplified</a:t>
            </a:r>
            <a:r>
              <a:rPr lang="en-US" dirty="0"/>
              <a:t>, easier to navigate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Family Activities, Reflections, Recipes, Stories of Hope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Coordinators’ Pages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Parishes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 smtClean="0"/>
              <a:t>Blessing of Rice Bowls, Engaging Parish Ministries, Lenten Devotions, Collection tips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Educators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smtClean="0"/>
              <a:t>Communicate with families, Lesson Plans, Classroom Activities</a:t>
            </a:r>
          </a:p>
          <a:p>
            <a:pPr lvl="2">
              <a:buFont typeface="Wingdings" pitchFamily="2" charset="2"/>
              <a:buChar char="ü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crsplatodearroz.org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Spanish language resources</a:t>
            </a:r>
            <a:endParaRPr lang="en-US" dirty="0"/>
          </a:p>
          <a:p>
            <a:pPr lvl="1"/>
            <a:endParaRPr lang="en-US" sz="2600" b="1" dirty="0" smtClean="0"/>
          </a:p>
          <a:p>
            <a:pPr lvl="2">
              <a:buFont typeface="Wingdings" pitchFamily="2" charset="2"/>
              <a:buChar char="ü"/>
            </a:pPr>
            <a:endParaRPr lang="en-US" sz="2200" dirty="0"/>
          </a:p>
          <a:p>
            <a:pPr lvl="2">
              <a:buFont typeface="Wingdings" pitchFamily="2" charset="2"/>
              <a:buChar char="ü"/>
            </a:pPr>
            <a:endParaRPr lang="en-US" sz="2200" dirty="0"/>
          </a:p>
          <a:p>
            <a:pPr>
              <a:buFont typeface="Wingdings" pitchFamily="2" charset="2"/>
              <a:buChar char="ü"/>
            </a:pPr>
            <a:endParaRPr lang="en-US" sz="3000" dirty="0" smtClean="0"/>
          </a:p>
          <a:p>
            <a:pPr lvl="1">
              <a:buFont typeface="Wingdings" pitchFamily="2" charset="2"/>
              <a:buChar char="ü"/>
            </a:pPr>
            <a:endParaRPr lang="en-US" sz="1300" dirty="0" smtClean="0"/>
          </a:p>
        </p:txBody>
      </p:sp>
      <p:pic>
        <p:nvPicPr>
          <p:cNvPr id="4" name="Picture 3" descr="CRS Rice Bowl logo -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3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436533" cy="4571999"/>
          </a:xfrm>
          <a:prstGeom prst="rect">
            <a:avLst/>
          </a:prstGeom>
        </p:spPr>
      </p:pic>
      <p:pic>
        <p:nvPicPr>
          <p:cNvPr id="9" name="Picture 8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31" y="1447800"/>
            <a:ext cx="8617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How to Get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Materials available in English and Spanish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Materials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free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of charge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Order at 1-800-222-0025 or crsricebowl.org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Download at </a:t>
            </a:r>
            <a:r>
              <a:rPr lang="en-US" sz="2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crsricebowl.org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crsplatodearroz.org</a:t>
            </a:r>
            <a:endParaRPr lang="en-US" sz="2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600" b="1" u="sng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1653376"/>
          </a:xfrm>
        </p:spPr>
      </p:pic>
    </p:spTree>
    <p:extLst>
      <p:ext uri="{BB962C8B-B14F-4D97-AF65-F5344CB8AC3E}">
        <p14:creationId xmlns:p14="http://schemas.microsoft.com/office/powerpoint/2010/main" val="59807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Lent 2014: Important Dates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11845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January 8</a:t>
            </a:r>
            <a:r>
              <a:rPr lang="en-US" dirty="0" smtClean="0"/>
              <a:t> → CRS Rice Bowl materials shipped (still time to order more materials!)</a:t>
            </a:r>
          </a:p>
          <a:p>
            <a:endParaRPr lang="en-US" sz="1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February 5</a:t>
            </a:r>
            <a:r>
              <a:rPr lang="en-US" dirty="0"/>
              <a:t> </a:t>
            </a:r>
            <a:r>
              <a:rPr lang="en-US" dirty="0" smtClean="0"/>
              <a:t>→Mobile App available in Apple and Google Play stores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3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March 5 </a:t>
            </a:r>
            <a:r>
              <a:rPr lang="en-US" dirty="0" smtClean="0"/>
              <a:t>→ </a:t>
            </a:r>
            <a:r>
              <a:rPr lang="en-US" dirty="0"/>
              <a:t>Ash </a:t>
            </a:r>
            <a:r>
              <a:rPr lang="en-US" dirty="0" smtClean="0"/>
              <a:t>Wednesday (photo challenge begins)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April </a:t>
            </a:r>
            <a:r>
              <a:rPr lang="en-US" b="1" dirty="0" smtClean="0"/>
              <a:t>20 </a:t>
            </a:r>
            <a:r>
              <a:rPr lang="en-US" dirty="0" smtClean="0"/>
              <a:t>→ Easter </a:t>
            </a:r>
            <a:r>
              <a:rPr lang="en-US" dirty="0"/>
              <a:t>Sunday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09" y="2133600"/>
            <a:ext cx="4021181" cy="3015886"/>
          </a:xfrm>
          <a:prstGeom prst="rect">
            <a:avLst/>
          </a:prstGeom>
          <a:noFill/>
        </p:spPr>
      </p:pic>
      <p:pic>
        <p:nvPicPr>
          <p:cNvPr id="6" name="Picture 5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867400"/>
            <a:ext cx="1062713" cy="533400"/>
          </a:xfrm>
          <a:prstGeom prst="rect">
            <a:avLst/>
          </a:prstGeom>
        </p:spPr>
      </p:pic>
      <p:pic>
        <p:nvPicPr>
          <p:cNvPr id="9" name="Picture 8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Resources for Dioceses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Dioceses Web Page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Presentations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Resources for planning, promotion, collection, and thank you </a:t>
            </a: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crsricebowl.org/dioceses</a:t>
            </a:r>
            <a:endParaRPr lang="en-US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Media Kit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Press Releases, Radio spots, photos, Videos, etc.</a:t>
            </a: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crsricebowl.org/about/</a:t>
            </a:r>
            <a:r>
              <a:rPr lang="en-US" sz="2400" b="1" dirty="0" err="1" smtClean="0">
                <a:solidFill>
                  <a:srgbClr val="7030A0"/>
                </a:solidFill>
              </a:rPr>
              <a:t>mediakit</a:t>
            </a:r>
            <a:endParaRPr lang="en-US" sz="2400" b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659"/>
            <a:ext cx="4191000" cy="5227044"/>
          </a:xfrm>
        </p:spPr>
      </p:pic>
      <p:pic>
        <p:nvPicPr>
          <p:cNvPr id="6" name="Picture 5" descr="C:\Users\emartin\AppData\Local\Microsoft\Windows\Temporary Internet Files\Content.IE5\IAMWC372\MC9004400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8617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Diocesan Best Practices</a:t>
            </a:r>
            <a:endParaRPr lang="en-US" dirty="0"/>
          </a:p>
        </p:txBody>
      </p:sp>
      <p:pic>
        <p:nvPicPr>
          <p:cNvPr id="1026" name="Picture 2" descr="C:\Users\emartin\AppData\Local\Microsoft\Windows\Temporary Internet Files\Content.Outlook\D9IQVCQ7\US1363 Diocesan Ads Concepts B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250788"/>
            <a:ext cx="3657599" cy="5118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Send </a:t>
            </a:r>
            <a:r>
              <a:rPr lang="en-US" b="1" dirty="0" smtClean="0"/>
              <a:t>Bishop Endorsement Letter</a:t>
            </a:r>
            <a:r>
              <a:rPr lang="en-US" dirty="0" smtClean="0"/>
              <a:t> to parishes </a:t>
            </a:r>
            <a:r>
              <a:rPr lang="en-US" dirty="0"/>
              <a:t>and </a:t>
            </a:r>
            <a:r>
              <a:rPr lang="en-US" dirty="0" smtClean="0"/>
              <a:t>schools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Place </a:t>
            </a:r>
            <a:r>
              <a:rPr lang="en-US" dirty="0"/>
              <a:t>an </a:t>
            </a:r>
            <a:r>
              <a:rPr lang="en-US" b="1" dirty="0"/>
              <a:t>advertisement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your diocesan </a:t>
            </a:r>
            <a:r>
              <a:rPr lang="en-US" dirty="0" smtClean="0"/>
              <a:t>paper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Highlight </a:t>
            </a:r>
            <a:r>
              <a:rPr lang="en-US" b="1" dirty="0" smtClean="0"/>
              <a:t>local 25% </a:t>
            </a:r>
            <a:r>
              <a:rPr lang="en-US" dirty="0" smtClean="0"/>
              <a:t>projects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3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Connect with </a:t>
            </a:r>
            <a:r>
              <a:rPr lang="en-US" b="1" dirty="0" smtClean="0"/>
              <a:t>Diocesan Communications Office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Media Kit available on crsricebowl.org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Diocesan Best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ractices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Spread the Word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Follow up on </a:t>
            </a:r>
            <a:r>
              <a:rPr lang="en-US" dirty="0"/>
              <a:t>F</a:t>
            </a:r>
            <a:r>
              <a:rPr lang="en-US" dirty="0" smtClean="0"/>
              <a:t>acebook and Twitter and encourage others to as well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Share our posts, watch for updates on app, photo challenge, etc.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Put Banner ad on diocesan website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Offer </a:t>
            </a:r>
            <a:r>
              <a:rPr lang="en-US" b="1" dirty="0" smtClean="0"/>
              <a:t>Speakers</a:t>
            </a:r>
            <a:r>
              <a:rPr lang="en-US" dirty="0" smtClean="0"/>
              <a:t> to thank and inspire participants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Global Fellows, Overseas </a:t>
            </a:r>
            <a:r>
              <a:rPr lang="en-US" dirty="0"/>
              <a:t>T</a:t>
            </a:r>
            <a:r>
              <a:rPr lang="en-US" dirty="0" smtClean="0"/>
              <a:t>rip Participants, CRS Fair Trade Ambassadors, CRS Speakers Tours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</a:t>
            </a:r>
            <a:r>
              <a:rPr lang="en-US" dirty="0" smtClean="0"/>
              <a:t>all your regional office for ideas and assistance in placing speakers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Offer CRS Rice Bowl to </a:t>
            </a:r>
            <a:r>
              <a:rPr lang="en-US" b="1" dirty="0"/>
              <a:t>Hispanic communities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Family </a:t>
            </a:r>
            <a:r>
              <a:rPr lang="en-US" dirty="0"/>
              <a:t>faith-centered activities; Lenten themes connecting personal sacrifices with Jesus’ sacrifice on the cross resonate </a:t>
            </a:r>
            <a:r>
              <a:rPr lang="en-US" dirty="0" smtClean="0"/>
              <a:t>well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Encourage parishes to </a:t>
            </a:r>
            <a:r>
              <a:rPr lang="en-US" b="1" dirty="0"/>
              <a:t>appoint a CRS Coordinator </a:t>
            </a:r>
            <a:r>
              <a:rPr lang="en-US" dirty="0"/>
              <a:t>to organize Rice Bowl in the </a:t>
            </a:r>
            <a:r>
              <a:rPr lang="en-US" dirty="0" smtClean="0"/>
              <a:t>parish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 descr="CRS Rice Bowl logo -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3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Prayer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Prayer for Educators of Justice and Peace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i="1" dirty="0" smtClean="0"/>
              <a:t>Good and gracious God, Teacher of all peoples,</a:t>
            </a:r>
          </a:p>
          <a:p>
            <a:pPr marL="0" indent="0" algn="ctr">
              <a:buNone/>
            </a:pPr>
            <a:r>
              <a:rPr lang="en-US" i="1" dirty="0" smtClean="0"/>
              <a:t>Bless and guide those of us who seek to educate others about your good news of justice and peace.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Guide us in our work as we reach out to shape hearts and minds.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Walk with us as we deal with complex issues, help us to find the right words and actions to communicate your love for all members of the global family.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287513" y="3244334"/>
            <a:ext cx="2568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Questions and Discussion</a:t>
            </a:r>
          </a:p>
        </p:txBody>
      </p:sp>
      <p:pic>
        <p:nvPicPr>
          <p:cNvPr id="2050" name="Picture 2" descr="C:\Users\emartin\AppData\Local\Microsoft\Windows\Temporary Internet Files\Content.Outlook\D9IQVCQ7\photo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4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054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Type your best practices or questions into the chat box</a:t>
            </a:r>
            <a:endParaRPr lang="en-US" sz="2800" b="1" dirty="0"/>
          </a:p>
        </p:txBody>
      </p:sp>
      <p:pic>
        <p:nvPicPr>
          <p:cNvPr id="7" name="Picture 6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Prayer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i="1" dirty="0" smtClean="0"/>
              <a:t>Support us as we promote critical reflections on local, national, and international issues.  Renew our commitment, so we can spark courage and empower others to confront injustice.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Allow our vision of a better world to transform spirits.  Help us to nurture the skills that will bring this vision to reality.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Remind us how blessed we are to have this call to proclaim justice and peace and to be able to respond even in small ways.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Give us patience and perseverance in our work.  Grace us with fellowship and community.  Help us to remember that you are our rest and refreshment.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Amen.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r">
              <a:buNone/>
            </a:pPr>
            <a:r>
              <a:rPr lang="en-US" sz="2000" i="1" dirty="0" smtClean="0"/>
              <a:t>-by Jane </a:t>
            </a:r>
            <a:r>
              <a:rPr lang="en-US" sz="2000" i="1" dirty="0" err="1" smtClean="0"/>
              <a:t>Deren</a:t>
            </a:r>
            <a:r>
              <a:rPr lang="en-US" sz="2000" i="1" dirty="0" smtClean="0"/>
              <a:t>, from </a:t>
            </a:r>
            <a:r>
              <a:rPr lang="en-US" sz="2000" i="1" u="sng" dirty="0" smtClean="0"/>
              <a:t>Living God’s Justice: Blessings and Prayers</a:t>
            </a:r>
            <a:r>
              <a:rPr lang="en-US" sz="2000" i="1" dirty="0" smtClean="0"/>
              <a:t>, 2006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77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88" y="142797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is CRS Rice Bowl?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5105400" cy="4038600"/>
          </a:xfrm>
        </p:spPr>
        <p:txBody>
          <a:bodyPr>
            <a:normAutofit fontScale="92500" lnSpcReduction="20000"/>
          </a:bodyPr>
          <a:lstStyle/>
          <a:p>
            <a:pPr>
              <a:buFont typeface="Calibri" panose="020F0502020204030204" pitchFamily="34" charset="0"/>
              <a:buChar char="†"/>
            </a:pPr>
            <a:r>
              <a:rPr lang="en-US" sz="2800" dirty="0" smtClean="0">
                <a:latin typeface="+mj-lt"/>
              </a:rPr>
              <a:t>CRS’ Lenten</a:t>
            </a:r>
            <a:r>
              <a:rPr lang="en-US" sz="2800" b="1" dirty="0" smtClean="0">
                <a:latin typeface="+mj-lt"/>
              </a:rPr>
              <a:t> faith-in-action </a:t>
            </a:r>
            <a:r>
              <a:rPr lang="en-US" sz="2800" dirty="0" smtClean="0">
                <a:latin typeface="+mj-lt"/>
              </a:rPr>
              <a:t>program: prayer, fasting, giving</a:t>
            </a:r>
          </a:p>
          <a:p>
            <a:pPr lvl="1">
              <a:buFont typeface="Calibri" panose="020F0502020204030204" pitchFamily="34" charset="0"/>
              <a:buChar char="†"/>
            </a:pPr>
            <a:r>
              <a:rPr lang="en-US" sz="2400" dirty="0" smtClean="0">
                <a:latin typeface="+mj-lt"/>
              </a:rPr>
              <a:t>Families, parishes, schools, etc.</a:t>
            </a:r>
          </a:p>
          <a:p>
            <a:endParaRPr lang="en-US" sz="2800" dirty="0" smtClean="0">
              <a:latin typeface="+mj-lt"/>
            </a:endParaRPr>
          </a:p>
          <a:p>
            <a:pPr>
              <a:buFont typeface="Calibri" panose="020F0502020204030204" pitchFamily="34" charset="0"/>
              <a:buChar char="†"/>
            </a:pPr>
            <a:r>
              <a:rPr lang="en-US" sz="2800" b="1" dirty="0" smtClean="0">
                <a:latin typeface="+mj-lt"/>
              </a:rPr>
              <a:t>Connects</a:t>
            </a:r>
            <a:r>
              <a:rPr lang="en-US" sz="2800" dirty="0" smtClean="0">
                <a:latin typeface="+mj-lt"/>
              </a:rPr>
              <a:t> Catholics in the United States with our brothers and sisters around the world</a:t>
            </a:r>
          </a:p>
          <a:p>
            <a:endParaRPr lang="en-US" sz="2800" dirty="0" smtClean="0">
              <a:latin typeface="+mj-lt"/>
            </a:endParaRPr>
          </a:p>
          <a:p>
            <a:pPr>
              <a:buFont typeface="Calibri" panose="020F0502020204030204" pitchFamily="34" charset="0"/>
              <a:buChar char="†"/>
            </a:pPr>
            <a:r>
              <a:rPr lang="en-US" sz="2800" b="1" dirty="0" smtClean="0">
                <a:latin typeface="+mj-lt"/>
              </a:rPr>
              <a:t>Brings Lent to life </a:t>
            </a:r>
            <a:r>
              <a:rPr lang="en-US" sz="2800" dirty="0" smtClean="0">
                <a:latin typeface="+mj-lt"/>
              </a:rPr>
              <a:t>for faith communities and families in the home</a:t>
            </a:r>
          </a:p>
          <a:p>
            <a:endParaRPr lang="en-US" dirty="0"/>
          </a:p>
        </p:txBody>
      </p:sp>
      <p:pic>
        <p:nvPicPr>
          <p:cNvPr id="9" name="Picture 8" descr="USA2011052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69096"/>
            <a:ext cx="3245419" cy="5207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6261556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Photo by Philip Laubner/CRS</a:t>
            </a:r>
            <a:endParaRPr lang="en-US" sz="800" b="1" dirty="0"/>
          </a:p>
        </p:txBody>
      </p:sp>
      <p:pic>
        <p:nvPicPr>
          <p:cNvPr id="7" name="Picture 6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543800" y="57986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Record Year: 2013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76800" y="1295400"/>
            <a:ext cx="4038600" cy="4906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13,405</a:t>
            </a:r>
            <a:r>
              <a:rPr lang="en-US" dirty="0" smtClean="0"/>
              <a:t> parishes and schools participating</a:t>
            </a:r>
          </a:p>
          <a:p>
            <a:pPr>
              <a:buFont typeface="Wingdings" pitchFamily="2" charset="2"/>
              <a:buChar char="ü"/>
            </a:pP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60,347 </a:t>
            </a:r>
            <a:r>
              <a:rPr lang="en-US" b="1" dirty="0" smtClean="0"/>
              <a:t>website visitors </a:t>
            </a:r>
            <a:r>
              <a:rPr lang="en-US" dirty="0" smtClean="0"/>
              <a:t>=</a:t>
            </a:r>
            <a:r>
              <a:rPr lang="en-US" b="1" dirty="0" smtClean="0"/>
              <a:t> up 35% </a:t>
            </a:r>
            <a:r>
              <a:rPr lang="en-US" dirty="0" smtClean="0"/>
              <a:t>over 2012</a:t>
            </a:r>
          </a:p>
          <a:p>
            <a:pPr>
              <a:buFont typeface="Wingdings" pitchFamily="2" charset="2"/>
              <a:buChar char="ü"/>
            </a:pP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Online donations up 200% </a:t>
            </a:r>
            <a:r>
              <a:rPr lang="en-US" dirty="0" smtClean="0"/>
              <a:t>over 2012</a:t>
            </a:r>
          </a:p>
          <a:p>
            <a:pPr>
              <a:buFont typeface="Wingdings" pitchFamily="2" charset="2"/>
              <a:buChar char="ü"/>
            </a:pPr>
            <a:endParaRPr lang="en-US" sz="1400" dirty="0" smtClean="0"/>
          </a:p>
          <a:p>
            <a:pPr>
              <a:buFont typeface="Wingdings" pitchFamily="2" charset="2"/>
              <a:buChar char="ü"/>
            </a:pPr>
            <a:r>
              <a:rPr lang="en-US" sz="3100" b="1" dirty="0" smtClean="0">
                <a:cs typeface="Arial"/>
              </a:rPr>
              <a:t>1,091,057 </a:t>
            </a:r>
            <a:r>
              <a:rPr lang="en-US" sz="3100" dirty="0" smtClean="0">
                <a:cs typeface="Arial"/>
              </a:rPr>
              <a:t>impressions generated from </a:t>
            </a:r>
            <a:r>
              <a:rPr lang="en-US" sz="3100" b="1" dirty="0" smtClean="0">
                <a:cs typeface="Arial"/>
              </a:rPr>
              <a:t>10 influential Catholic bloggers</a:t>
            </a:r>
            <a:r>
              <a:rPr lang="en-US" sz="3100" dirty="0" smtClean="0">
                <a:cs typeface="Arial"/>
              </a:rPr>
              <a:t> and CRS Rice Bowl’s </a:t>
            </a:r>
            <a:r>
              <a:rPr lang="en-US" sz="3100" b="1" dirty="0" smtClean="0">
                <a:cs typeface="Arial"/>
              </a:rPr>
              <a:t>Twitter</a:t>
            </a:r>
            <a:r>
              <a:rPr lang="en-US" sz="3100" dirty="0" smtClean="0">
                <a:cs typeface="Arial"/>
              </a:rPr>
              <a:t> and </a:t>
            </a:r>
            <a:r>
              <a:rPr lang="en-US" sz="3100" b="1" dirty="0" smtClean="0">
                <a:cs typeface="Arial"/>
              </a:rPr>
              <a:t>Facebook</a:t>
            </a:r>
            <a:r>
              <a:rPr lang="en-US" sz="3100" dirty="0" smtClean="0">
                <a:cs typeface="Arial"/>
              </a:rPr>
              <a:t> content</a:t>
            </a:r>
          </a:p>
          <a:p>
            <a:pPr>
              <a:buFont typeface="Wingdings" pitchFamily="2" charset="2"/>
              <a:buChar char="ü"/>
            </a:pPr>
            <a:endParaRPr lang="en-US" sz="1400" dirty="0" smtClean="0">
              <a:cs typeface="Arial"/>
            </a:endParaRPr>
          </a:p>
          <a:p>
            <a:pPr>
              <a:buFont typeface="Wingdings" pitchFamily="2" charset="2"/>
              <a:buChar char="ü"/>
            </a:pPr>
            <a:r>
              <a:rPr lang="en-US" sz="3100" dirty="0" smtClean="0">
                <a:cs typeface="Arial"/>
              </a:rPr>
              <a:t>Millions of Catholic families </a:t>
            </a:r>
            <a:r>
              <a:rPr lang="en-US" sz="3100" b="1" dirty="0" smtClean="0">
                <a:cs typeface="Arial"/>
              </a:rPr>
              <a:t>expressed their faith</a:t>
            </a:r>
            <a:r>
              <a:rPr lang="en-US" sz="3100" dirty="0" smtClean="0">
                <a:cs typeface="Arial"/>
              </a:rPr>
              <a:t> through prayer and sacrifice to help those in need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pic>
        <p:nvPicPr>
          <p:cNvPr id="10" name="Picture 9" descr="CRS Rice Bowl logo -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867400"/>
            <a:ext cx="1062713" cy="533400"/>
          </a:xfrm>
          <a:prstGeom prst="rect">
            <a:avLst/>
          </a:prstGeom>
        </p:spPr>
      </p:pic>
      <p:pic>
        <p:nvPicPr>
          <p:cNvPr id="8" name="Content Placeholder 11" descr="display 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2857899" cy="380100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Record Year: 2013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$10 million total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$7.5 million </a:t>
            </a:r>
            <a:r>
              <a:rPr lang="en-US" dirty="0" smtClean="0"/>
              <a:t>to CRS programs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$2.5 million </a:t>
            </a:r>
            <a:r>
              <a:rPr lang="en-US" dirty="0" smtClean="0"/>
              <a:t>for local diocesan programs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Highest annual revenue in program history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i="1" dirty="0" smtClean="0"/>
              <a:t>THANK YOU!  </a:t>
            </a:r>
            <a:r>
              <a:rPr lang="en-US" dirty="0" smtClean="0"/>
              <a:t>Your hard work made this a success!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867400"/>
            <a:ext cx="1270406" cy="632765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0012761"/>
              </p:ext>
            </p:extLst>
          </p:nvPr>
        </p:nvGraphicFramePr>
        <p:xfrm>
          <a:off x="4800600" y="1219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3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3 Year 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Strengthen faith formation </a:t>
            </a:r>
            <a:r>
              <a:rPr lang="en-US" dirty="0" smtClean="0"/>
              <a:t>value of program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Double engagement </a:t>
            </a:r>
            <a:r>
              <a:rPr lang="en-US" dirty="0" smtClean="0"/>
              <a:t>by 2015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Measured by: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Increased usage of website, videos, materials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Revenue generated through almsgiving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Wingdings" panose="05000000000000000000" pitchFamily="2" charset="2"/>
              <a:buChar char="ü"/>
            </a:pPr>
            <a:r>
              <a:rPr lang="en-US" dirty="0" smtClean="0"/>
              <a:t>2014 = 2</a:t>
            </a:r>
            <a:r>
              <a:rPr lang="en-US" baseline="30000" dirty="0" smtClean="0"/>
              <a:t>nd</a:t>
            </a:r>
            <a:r>
              <a:rPr lang="en-US" dirty="0" smtClean="0"/>
              <a:t> year of growth campaign</a:t>
            </a:r>
            <a:endParaRPr lang="en-US" dirty="0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Faith in Action for Families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14657" r="14605" b="17330"/>
          <a:stretch/>
        </p:blipFill>
        <p:spPr>
          <a:xfrm>
            <a:off x="0" y="1905000"/>
            <a:ext cx="4983543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54137"/>
            <a:ext cx="4191000" cy="4525963"/>
          </a:xfrm>
        </p:spPr>
        <p:txBody>
          <a:bodyPr/>
          <a:lstStyle/>
          <a:p>
            <a:pPr>
              <a:buFont typeface="Calibri" panose="020F0502020204030204" pitchFamily="34" charset="0"/>
              <a:buChar char="†"/>
            </a:pPr>
            <a:endParaRPr lang="en-US" dirty="0"/>
          </a:p>
          <a:p>
            <a:pPr>
              <a:buFont typeface="Calibri" panose="020F0502020204030204" pitchFamily="34" charset="0"/>
              <a:buChar char="†"/>
            </a:pPr>
            <a:r>
              <a:rPr lang="en-US" dirty="0" smtClean="0"/>
              <a:t>The </a:t>
            </a:r>
            <a:r>
              <a:rPr lang="en-US" b="1" dirty="0" smtClean="0"/>
              <a:t>Lenten Prayer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/>
              <a:t>PRAY</a:t>
            </a:r>
            <a:r>
              <a:rPr lang="en-US" dirty="0" smtClean="0"/>
              <a:t> together as a family</a:t>
            </a:r>
          </a:p>
          <a:p>
            <a:pPr>
              <a:buFont typeface="Calibri" panose="020F0502020204030204" pitchFamily="34" charset="0"/>
              <a:buChar char="†"/>
            </a:pPr>
            <a:r>
              <a:rPr lang="en-US" b="1" dirty="0" smtClean="0"/>
              <a:t>“I Promise…”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Commit to </a:t>
            </a:r>
            <a:r>
              <a:rPr lang="en-US" b="1" dirty="0" smtClean="0"/>
              <a:t>FAST</a:t>
            </a:r>
            <a:r>
              <a:rPr lang="en-US" dirty="0" smtClean="0"/>
              <a:t> to help those around the world</a:t>
            </a:r>
          </a:p>
          <a:p>
            <a:pPr>
              <a:buFont typeface="Calibri" panose="020F0502020204030204" pitchFamily="34" charset="0"/>
              <a:buChar char="†"/>
            </a:pPr>
            <a:r>
              <a:rPr lang="en-US" b="1" dirty="0"/>
              <a:t>Symbolic </a:t>
            </a:r>
            <a:r>
              <a:rPr lang="en-US" b="1" dirty="0" smtClean="0"/>
              <a:t>Gift </a:t>
            </a:r>
            <a:r>
              <a:rPr lang="en-US" dirty="0" smtClean="0"/>
              <a:t>Amounts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Find out what your </a:t>
            </a:r>
            <a:r>
              <a:rPr lang="en-US" b="1" dirty="0" smtClean="0"/>
              <a:t>ALMSGIVING</a:t>
            </a:r>
            <a:r>
              <a:rPr lang="en-US" dirty="0" smtClean="0"/>
              <a:t> is doing for the world’s poorest</a:t>
            </a:r>
            <a:endParaRPr lang="en-US" dirty="0"/>
          </a:p>
          <a:p>
            <a:pPr>
              <a:buFont typeface="Calibri" panose="020F0502020204030204" pitchFamily="34" charset="0"/>
              <a:buChar char="†"/>
            </a:pPr>
            <a:endParaRPr lang="en-US" b="1" dirty="0"/>
          </a:p>
        </p:txBody>
      </p:sp>
      <p:pic>
        <p:nvPicPr>
          <p:cNvPr id="7" name="Picture 6" descr="CRS Rice Bowl logo -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867400"/>
            <a:ext cx="1062713" cy="533400"/>
          </a:xfrm>
          <a:prstGeom prst="rect">
            <a:avLst/>
          </a:prstGeom>
        </p:spPr>
      </p:pic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4" cstate="print"/>
          <a:srcRect t="14386" b="23860"/>
          <a:stretch>
            <a:fillRect/>
          </a:stretch>
        </p:blipFill>
        <p:spPr>
          <a:xfrm>
            <a:off x="7467600" y="5867400"/>
            <a:ext cx="148070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AADEDF160FDB46877F30304C45DE24" ma:contentTypeVersion="0" ma:contentTypeDescription="Create a new document." ma:contentTypeScope="" ma:versionID="2aa791eb046c461521860e34ce6ff814">
  <xsd:schema xmlns:xsd="http://www.w3.org/2001/XMLSchema" xmlns:p="http://schemas.microsoft.com/office/2006/metadata/properties" xmlns:ns1="http://schemas.microsoft.com/sharepoint/v3" xmlns:ns2="b4e4be8c-aae4-4fdd-b2d1-ab6d4aae907d" targetNamespace="http://schemas.microsoft.com/office/2006/metadata/properties" ma:root="true" ma:fieldsID="1ce6350032a52ff81b0a55877c9980c4" ns1:_="" ns2:_="">
    <xsd:import namespace="http://schemas.microsoft.com/sharepoint/v3"/>
    <xsd:import namespace="b4e4be8c-aae4-4fdd-b2d1-ab6d4aae907d"/>
    <xsd:element name="properties">
      <xsd:complexType>
        <xsd:sequence>
          <xsd:element name="documentManagement">
            <xsd:complexType>
              <xsd:all>
                <xsd:element ref="ns2:Description_x0020_Text"/>
                <xsd:element ref="ns2:CRS_x0020_Region" minOccurs="0"/>
                <xsd:element ref="ns2:Geography" minOccurs="0"/>
                <xsd:element ref="ns1:Language" minOccurs="0"/>
                <xsd:element ref="ns2:Topic" minOccurs="0"/>
                <xsd:element ref="ns2:Include_x0020_in_x0020_Site_x0020_Index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5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b4e4be8c-aae4-4fdd-b2d1-ab6d4aae907d" elementFormDefault="qualified">
    <xsd:import namespace="http://schemas.microsoft.com/office/2006/documentManagement/types"/>
    <xsd:element name="Description_x0020_Text" ma:index="2" ma:displayName="Description Text" ma:internalName="Description_x0020_Text" ma:readOnly="false">
      <xsd:simpleType>
        <xsd:restriction base="dms:Note"/>
      </xsd:simpleType>
    </xsd:element>
    <xsd:element name="CRS_x0020_Region" ma:index="3" nillable="true" ma:displayName="CRS Region" ma:list="{532a098f-89e0-40d6-9d5f-15c3167b398d}" ma:internalName="CRS_x0020_Region" ma:showField="Column2" ma:web="b4e4be8c-aae4-4fdd-b2d1-ab6d4aae907d">
      <xsd:simpleType>
        <xsd:restriction base="dms:Lookup"/>
      </xsd:simpleType>
    </xsd:element>
    <xsd:element name="Geography" ma:index="4" nillable="true" ma:displayName="Geography" ma:default="None" ma:format="Dropdown" ma:internalName="Geography" ma:readOnly="false">
      <xsd:simpleType>
        <xsd:restriction base="dms:Choice">
          <xsd:enumeration value="Global"/>
          <xsd:enumeration value="None"/>
          <xsd:enumeration value="Afghanistan"/>
          <xsd:enumeration value="Africa"/>
          <xsd:enumeration value="Albania"/>
          <xsd:enumeration value="Angola"/>
          <xsd:enumeration value="Argentina"/>
          <xsd:enumeration value="Armenia"/>
          <xsd:enumeration value="Asia"/>
          <xsd:enumeration value="Azerbaijan"/>
          <xsd:enumeration value="Baltimore"/>
          <xsd:enumeration value="Bangladesh"/>
          <xsd:enumeration value="Belize"/>
          <xsd:enumeration value="Benin"/>
          <xsd:enumeration value="Bolivia"/>
          <xsd:enumeration value="Bosnia And Herzegovina"/>
          <xsd:enumeration value="Botswana"/>
          <xsd:enumeration value="Brazil"/>
          <xsd:enumeration value="Bulgaria"/>
          <xsd:enumeration value="Burkina Faso"/>
          <xsd:enumeration value="Burma"/>
          <xsd:enumeration value="Burundi"/>
          <xsd:enumeration value="Cambodia"/>
          <xsd:enumeration value="Cameroon"/>
          <xsd:enumeration value="Central African Republic"/>
          <xsd:enumeration value="CARO"/>
          <xsd:enumeration value="Chad"/>
          <xsd:enumeration value="China"/>
          <xsd:enumeration value="Colombia"/>
          <xsd:enumeration value="Congo"/>
          <xsd:enumeration value="Costa Rica"/>
          <xsd:enumeration value="Croatia"/>
          <xsd:enumeration value="Cuba"/>
          <xsd:enumeration value="Democratic Republic of Congo"/>
          <xsd:enumeration value="Dominican Republic"/>
          <xsd:enumeration value="EARO"/>
          <xsd:enumeration value="East Timor"/>
          <xsd:enumeration value="Ecuador"/>
          <xsd:enumeration value="Egypt"/>
          <xsd:enumeration value="El Salvador"/>
          <xsd:enumeration value="E/ME"/>
          <xsd:enumeration value="Equatorial Guinea"/>
          <xsd:enumeration value="Eritrea"/>
          <xsd:enumeration value="Ethiopia"/>
          <xsd:enumeration value="France"/>
          <xsd:enumeration value="Gambia"/>
          <xsd:enumeration value="Gaza"/>
          <xsd:enumeration value="Geneva"/>
          <xsd:enumeration value="Georgia"/>
          <xsd:enumeration value="Ghana"/>
          <xsd:enumeration value="Great Britain"/>
          <xsd:enumeration value="Guatemala"/>
          <xsd:enumeration value="Guinea Bissau"/>
          <xsd:enumeration value="Guinea-Conakry"/>
          <xsd:enumeration value="Guyana"/>
          <xsd:enumeration value="Haiti"/>
          <xsd:enumeration value="Honduras"/>
          <xsd:enumeration value="India"/>
          <xsd:enumeration value="Indonesia"/>
          <xsd:enumeration value="Iran"/>
          <xsd:enumeration value="Iraq"/>
          <xsd:enumeration value="Jamaica"/>
          <xsd:enumeration value="Jordan"/>
          <xsd:enumeration value="Jwbg"/>
          <xsd:enumeration value="Kenya"/>
          <xsd:enumeration value="Kinshasa"/>
          <xsd:enumeration value="Kosovo"/>
          <xsd:enumeration value="Kyrgyzstan"/>
          <xsd:enumeration value="Laos"/>
          <xsd:enumeration value="LACRO"/>
          <xsd:enumeration value="Lebanon"/>
          <xsd:enumeration value="Lesotho"/>
          <xsd:enumeration value="Liberia"/>
          <xsd:enumeration value="Macedonia"/>
          <xsd:enumeration value="Madagascar"/>
          <xsd:enumeration value="Malawi"/>
          <xsd:enumeration value="Mali"/>
          <xsd:enumeration value="Mauritania"/>
          <xsd:enumeration value="Mexico"/>
          <xsd:enumeration value="Moldova"/>
          <xsd:enumeration value="Morocco"/>
          <xsd:enumeration value="Nepal"/>
          <xsd:enumeration value="Nicaragua"/>
          <xsd:enumeration value="Niger"/>
          <xsd:enumeration value="Nigeria"/>
          <xsd:enumeration value="North Korea"/>
          <xsd:enumeration value="Northern Sudan"/>
          <xsd:enumeration value="Pakistan"/>
          <xsd:enumeration value="Papua New Guinea (The Pacific)"/>
          <xsd:enumeration value="Peru"/>
          <xsd:enumeration value="Philippines"/>
          <xsd:enumeration value="Romania"/>
          <xsd:enumeration value="Rwanda"/>
          <xsd:enumeration value="SARO"/>
          <xsd:enumeration value="Senegal"/>
          <xsd:enumeration value="Serbia"/>
          <xsd:enumeration value="Serbia And Montenegro"/>
          <xsd:enumeration value="Sierra Leone"/>
          <xsd:enumeration value="Somalia"/>
          <xsd:enumeration value="Sothern Africa"/>
          <xsd:enumeration value="South Africa"/>
          <xsd:enumeration value="South Asia"/>
          <xsd:enumeration value="South Sudan"/>
          <xsd:enumeration value="Sri Lanka"/>
          <xsd:enumeration value="Sudan"/>
          <xsd:enumeration value="Swaziland"/>
          <xsd:enumeration value="Syria"/>
          <xsd:enumeration value="Tanzania"/>
          <xsd:enumeration value="Thailand"/>
          <xsd:enumeration value="The Gambia"/>
          <xsd:enumeration value="Togo"/>
          <xsd:enumeration value="Tpc Cambodia"/>
          <xsd:enumeration value="Turkey"/>
          <xsd:enumeration value="Uganda"/>
          <xsd:enumeration value="United Kingdom"/>
          <xsd:enumeration value="United States"/>
          <xsd:enumeration value="Venezuela"/>
          <xsd:enumeration value="Vietnam"/>
          <xsd:enumeration value="WARO"/>
          <xsd:enumeration value="Zambia"/>
          <xsd:enumeration value="Zimbabwe"/>
        </xsd:restriction>
      </xsd:simpleType>
    </xsd:element>
    <xsd:element name="Topic" ma:index="6" nillable="true" ma:displayName="Topic" ma:default="None" ma:description="CRS Custom Column" ma:format="Dropdown" ma:internalName="Topic" ma:readOnly="false">
      <xsd:simpleType>
        <xsd:union memberTypes="dms:Text">
          <xsd:simpleType>
            <xsd:restriction base="dms:Choice">
              <xsd:enumeration value="Please Select"/>
              <xsd:enumeration value="Administration"/>
              <xsd:enumeration value="Awareness"/>
              <xsd:enumeration value="Business Development"/>
              <xsd:enumeration value="Committee"/>
              <xsd:enumeration value="Commodities"/>
              <xsd:enumeration value="Communications"/>
              <xsd:enumeration value="Compliance"/>
              <xsd:enumeration value="Emergency"/>
              <xsd:enumeration value="Event"/>
              <xsd:enumeration value="Finance"/>
              <xsd:enumeration value="Fund Raising"/>
              <xsd:enumeration value="Human Resources"/>
              <xsd:enumeration value="Information/Communication Technology"/>
              <xsd:enumeration value="Leadership"/>
              <xsd:enumeration value="Legal"/>
              <xsd:enumeration value="Management Quality"/>
              <xsd:enumeration value="Marketing"/>
              <xsd:enumeration value="Partnership"/>
              <xsd:enumeration value="Procurement"/>
              <xsd:enumeration value="Program Quality"/>
              <xsd:enumeration value="Programming"/>
              <xsd:enumeration value="Publications"/>
              <xsd:enumeration value="Report"/>
              <xsd:enumeration value="Security"/>
              <xsd:enumeration value="Stakeholder Collaboration"/>
              <xsd:enumeration value="Strategy"/>
              <xsd:enumeration value="Training"/>
              <xsd:enumeration value="None"/>
            </xsd:restriction>
          </xsd:simpleType>
        </xsd:union>
      </xsd:simpleType>
    </xsd:element>
    <xsd:element name="Include_x0020_in_x0020_Site_x0020_Index" ma:index="8" nillable="true" ma:displayName="Include in Site Index" ma:default="0" ma:description="CRS Custom Column - By checking the box the item will be included in the site index for CRS Global. Check the box if you want to share this document with CRS staff" ma:internalName="Include_x0020_in_x0020_Site_x0020_Index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http://schemas.microsoft.com/sharepoint/v3">English</Language>
    <Include_x0020_in_x0020_Site_x0020_Index xmlns="b4e4be8c-aae4-4fdd-b2d1-ab6d4aae907d">true</Include_x0020_in_x0020_Site_x0020_Index>
    <Description_x0020_Text xmlns="b4e4be8c-aae4-4fdd-b2d1-ab6d4aae907d">CRS Powerpoint Template</Description_x0020_Text>
    <Geography xmlns="b4e4be8c-aae4-4fdd-b2d1-ab6d4aae907d">None</Geography>
    <Topic xmlns="b4e4be8c-aae4-4fdd-b2d1-ab6d4aae907d">None</Topic>
    <CRS_x0020_Region xmlns="b4e4be8c-aae4-4fdd-b2d1-ab6d4aae90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1347FE-0E4C-4574-B7B6-2322F05E9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e4be8c-aae4-4fdd-b2d1-ab6d4aae907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4E55B11-4C42-4078-B407-2EBFCC755841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b4e4be8c-aae4-4fdd-b2d1-ab6d4aae907d"/>
  </ds:schemaRefs>
</ds:datastoreItem>
</file>

<file path=customXml/itemProps3.xml><?xml version="1.0" encoding="utf-8"?>
<ds:datastoreItem xmlns:ds="http://schemas.openxmlformats.org/officeDocument/2006/customXml" ds:itemID="{920D4891-399B-4BFF-9057-24BE236120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5133</TotalTime>
  <Words>1355</Words>
  <Application>Microsoft Office PowerPoint</Application>
  <PresentationFormat>On-screen Show (4:3)</PresentationFormat>
  <Paragraphs>294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Theme</vt:lpstr>
      <vt:lpstr>PowerPoint Presentation</vt:lpstr>
      <vt:lpstr>Agenda</vt:lpstr>
      <vt:lpstr>Prayer</vt:lpstr>
      <vt:lpstr>Prayer</vt:lpstr>
      <vt:lpstr>What is CRS Rice Bowl?</vt:lpstr>
      <vt:lpstr>Record Year: 2013 Results</vt:lpstr>
      <vt:lpstr>Record Year: 2013 Results</vt:lpstr>
      <vt:lpstr>3 Year Goal</vt:lpstr>
      <vt:lpstr>Faith in Action for Families</vt:lpstr>
      <vt:lpstr>Resources for Families</vt:lpstr>
      <vt:lpstr>Resources for Families</vt:lpstr>
      <vt:lpstr>Countries Featured in 2014</vt:lpstr>
      <vt:lpstr>A Catholic, Lenten App</vt:lpstr>
      <vt:lpstr>CRS Rice Bowl App</vt:lpstr>
      <vt:lpstr>CRS Rice Bowl App</vt:lpstr>
      <vt:lpstr>CRS Rice Bowl App</vt:lpstr>
      <vt:lpstr>Lenten Photo Challenge</vt:lpstr>
      <vt:lpstr>CRS Rice Bowl’s Global Kitchen</vt:lpstr>
      <vt:lpstr>Community Reflections</vt:lpstr>
      <vt:lpstr>Hispanic Ministry</vt:lpstr>
      <vt:lpstr>Faith Formation in Parishes</vt:lpstr>
      <vt:lpstr>Faith Formation for Educators</vt:lpstr>
      <vt:lpstr>Additional Materials</vt:lpstr>
      <vt:lpstr>crsricebowl.org</vt:lpstr>
      <vt:lpstr>How to Get Materials</vt:lpstr>
      <vt:lpstr>Lent 2014: Important Dates</vt:lpstr>
      <vt:lpstr>Resources for Dioceses</vt:lpstr>
      <vt:lpstr>Diocesan Best Practices</vt:lpstr>
      <vt:lpstr>Diocesan Best Practices </vt:lpstr>
      <vt:lpstr>Questions and Discussion</vt:lpstr>
    </vt:vector>
  </TitlesOfParts>
  <Company>Catholic Relief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CRS Powerpoint Template</dc:title>
  <dc:creator>ptillman</dc:creator>
  <cp:keywords>CRS Powerpoint Template</cp:keywords>
  <cp:lastModifiedBy>caitlin.finnerty</cp:lastModifiedBy>
  <cp:revision>363</cp:revision>
  <cp:lastPrinted>2014-01-15T19:32:57Z</cp:lastPrinted>
  <dcterms:created xsi:type="dcterms:W3CDTF">2012-01-23T21:56:03Z</dcterms:created>
  <dcterms:modified xsi:type="dcterms:W3CDTF">2014-01-16T21:45:17Z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0x0101006AAADEDF160FDB46877F30304C45DE24</vt:lpwstr>
  </property>
</Properties>
</file>